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9" r:id="rId3"/>
    <p:sldId id="261" r:id="rId4"/>
    <p:sldId id="267" r:id="rId5"/>
    <p:sldId id="271" r:id="rId6"/>
    <p:sldId id="272" r:id="rId7"/>
    <p:sldId id="266" r:id="rId8"/>
    <p:sldId id="268" r:id="rId9"/>
    <p:sldId id="265" r:id="rId10"/>
    <p:sldId id="270" r:id="rId11"/>
    <p:sldId id="264" r:id="rId12"/>
    <p:sldId id="262" r:id="rId13"/>
    <p:sldId id="274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92465"/>
  </p:normalViewPr>
  <p:slideViewPr>
    <p:cSldViewPr snapToGrid="0">
      <p:cViewPr varScale="1">
        <p:scale>
          <a:sx n="83" d="100"/>
          <a:sy n="83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580C3-3175-3B48-B23F-317A0AC671A6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1E26F-A53A-F245-883B-63A7BC33D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1E26F-A53A-F245-883B-63A7BC33D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We can use AO to correct for atmospheric errors and regain the original wavefront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Light comes into system, wavefront sensor measures aberrations while science camera takes images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Computer decides how the Deformable Mirror will shape itself to undo aberrations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Mirror changes shape, loop repeats (very fast)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1E26F-A53A-F245-883B-63A7BC33D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6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D3896-EA0D-3748-F96A-38995EB4F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5827C-CFE1-9E3A-1504-5D34466B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26E88-C18C-41E3-2355-1A0E872F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3603-24A9-E663-AC04-D6B5A832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22E7-F83C-2946-5581-6C3DCFB7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C954-77EF-AA51-FFA8-B72F063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D55DA-F8F7-95D9-BE62-AE5AEDF8D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1FE55-83BC-4982-1189-75FA861E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17735-8C84-E38A-3EC6-60E516A0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5807F-B28A-7E14-BCBF-AFA2D9BB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6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734178-7B66-0C3C-8334-C3F5C0808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98C60F-2001-EDA7-F3E5-B41E19796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49EE-E462-D47C-C262-53EECD1FC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59FA-2BB9-45E4-D9B2-81A6A5E8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C14B3-974C-A7A2-F596-8652D530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8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D1BC-5596-529E-F012-9A29BEBD3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FC86-D0BD-5656-6C3B-08D57B88D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1CC69-F62E-E57C-F871-755FD1EE5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F956D-CC68-C45A-2C6D-11561AD0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ADF87-3AF5-D73C-D991-43330188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4552-A8AA-E229-407A-B5606C72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DCBE-F150-387C-040F-5B31856D8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74B90-EDC7-8241-6338-A223169F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27E6C-AB39-2498-5CA4-1FB37B40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1246B-B0A9-DB83-D79B-91817D24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1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78A-FC90-03CB-F88C-AE1607787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A6D7-0E78-99DA-4573-980D3F837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B68C9-BDB5-712D-5AD2-1BEEF53B1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55E91-0550-335C-2091-96F36184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70EC8-D5D5-E4AC-0945-3394E5B1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1F93-F0EF-472C-1497-8F99D1E2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8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A5BF-8371-BC8D-B8F6-37D6C96A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B041B-AD8C-30C1-0590-3327D3C8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D71C3-F35C-78C3-CBA0-8E8942AC7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A8156-B183-8B28-B313-27793D71A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A2C49-F8F1-CF6D-C494-8C852BD8D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2513D-0A39-71FF-8DE5-1CE7DDEC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F9AF5-2EFA-5991-013D-6DA28C81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7D305-7DCB-FA7A-4DDD-EF0CB9BA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959C8-E9C0-ED3D-593B-2A49AE21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2BB7D-E38E-8374-F987-DF00D4C4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44455-4EA8-51A9-CDE4-A189DA03D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5FC86-76BB-CC02-3A3F-21DA400D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EEB00-34C6-EFC1-B91C-3CAEB7EB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D06640-E54A-4114-7782-9929FFB3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8D502-8052-CC2A-7F0A-47ADE92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E71AD-AA3D-F151-CCE3-08DF51BF9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F58C2-4AAA-DCDD-6C16-BE1144CC0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58EEF-E7B2-EDC1-3B74-58824DF51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92AE0-E9D4-31C3-9F00-7276D7E4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BF352-11F5-857B-296A-7CC1AFA76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992FF-A123-DE27-E976-009DCE69A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0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AA89-CDD5-A853-78E0-13944EF7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C6DB45-1EE9-45FE-E234-3F0B1D5EC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7216D-C455-1020-2E68-147EA1FED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654B4-A7F1-28CD-34BF-81F6F2D6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2A270-F678-F9A6-C622-895570B7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E94D6-05BD-1DF8-CE56-0CA6C1B8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9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0BBB7-4BD8-CFDD-410D-D6B65934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F84AD-FB69-6D81-4218-1417D5724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D64EC-667C-166F-D863-2CF3E64C9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9B17-212C-854E-BC85-A25F5DB01415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3DE1D-4487-813C-6603-1BE0BC980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15E1-CBAF-BA88-BDCC-49B1B37D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4622-0E4C-664A-B63B-6520C3FA0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0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3546092"/>
            <a:ext cx="12192000" cy="33118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21F10-B0F7-6C21-F9BD-6EA0D0474C85}"/>
              </a:ext>
            </a:extLst>
          </p:cNvPr>
          <p:cNvSpPr txBox="1"/>
          <p:nvPr/>
        </p:nvSpPr>
        <p:spPr>
          <a:xfrm>
            <a:off x="249665" y="3699993"/>
            <a:ext cx="1031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Zernike Wavefront Sensor for Adaptive Optics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22E64-ACF7-A4D8-C663-A63C1A80A144}"/>
              </a:ext>
            </a:extLst>
          </p:cNvPr>
          <p:cNvSpPr txBox="1"/>
          <p:nvPr/>
        </p:nvSpPr>
        <p:spPr>
          <a:xfrm>
            <a:off x="249659" y="5237984"/>
            <a:ext cx="10179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Arizona NASA Space Grant Symposium, 22 April 2023</a:t>
            </a:r>
          </a:p>
          <a:p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Mentor: Dr.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Sebastiaan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Haffert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, Extreme Wavefront Control Lab, Steward Observatory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4CC223A-B3A5-900B-EC70-6297C32D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49" y="1638991"/>
            <a:ext cx="6133403" cy="110301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6288FD-BE96-8AC1-C95C-D115F88AE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2445"/>
          <a:stretch/>
        </p:blipFill>
        <p:spPr bwMode="auto">
          <a:xfrm>
            <a:off x="353242" y="785428"/>
            <a:ext cx="1651521" cy="209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A74D0-2833-99CC-0358-A6FD6DAA2778}"/>
              </a:ext>
            </a:extLst>
          </p:cNvPr>
          <p:cNvCxnSpPr>
            <a:cxnSpLocks/>
          </p:cNvCxnSpPr>
          <p:nvPr/>
        </p:nvCxnSpPr>
        <p:spPr>
          <a:xfrm>
            <a:off x="311098" y="4429823"/>
            <a:ext cx="936816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996C2A7-E8A4-33E9-2149-4DC56A43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611" y="1038390"/>
            <a:ext cx="1750640" cy="18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6B649-6309-C406-CA80-B5A50E61600D}"/>
              </a:ext>
            </a:extLst>
          </p:cNvPr>
          <p:cNvSpPr txBox="1"/>
          <p:nvPr/>
        </p:nvSpPr>
        <p:spPr>
          <a:xfrm>
            <a:off x="249660" y="4539967"/>
            <a:ext cx="892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Bahnschrift" panose="020B0502040204020203" pitchFamily="34" charset="0"/>
                <a:cs typeface="Damascus" pitchFamily="2" charset="-78"/>
              </a:rPr>
              <a:t>Katie Twitchell</a:t>
            </a:r>
          </a:p>
        </p:txBody>
      </p:sp>
    </p:spTree>
    <p:extLst>
      <p:ext uri="{BB962C8B-B14F-4D97-AF65-F5344CB8AC3E}">
        <p14:creationId xmlns:p14="http://schemas.microsoft.com/office/powerpoint/2010/main" val="265933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2" y="446050"/>
            <a:ext cx="824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Simulated Wavefront Reconstruction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429318" y="1260977"/>
            <a:ext cx="10714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Used a non-linear reconstruction algorithm with a simulated reference beam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138D68-2B76-6347-C93A-D0F8E9600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04" b="12485"/>
          <a:stretch/>
        </p:blipFill>
        <p:spPr>
          <a:xfrm>
            <a:off x="847019" y="1723234"/>
            <a:ext cx="7576892" cy="1634893"/>
          </a:xfrm>
          <a:prstGeom prst="rect">
            <a:avLst/>
          </a:prstGeom>
        </p:spPr>
      </p:pic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F7FDDB60-6ED0-D264-345B-770DB81DB6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83" t="11900" r="1188" b="7830"/>
          <a:stretch/>
        </p:blipFill>
        <p:spPr>
          <a:xfrm>
            <a:off x="847019" y="4036817"/>
            <a:ext cx="7726680" cy="1701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9A8246-FCD9-FD74-6E20-43B8A03E63C9}"/>
              </a:ext>
            </a:extLst>
          </p:cNvPr>
          <p:cNvSpPr txBox="1"/>
          <p:nvPr/>
        </p:nvSpPr>
        <p:spPr>
          <a:xfrm>
            <a:off x="429318" y="3499874"/>
            <a:ext cx="10714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Iterating the algorithm leads to more accurate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F83BF-E6E6-9700-39EF-355F49CA93C3}"/>
              </a:ext>
            </a:extLst>
          </p:cNvPr>
          <p:cNvSpPr txBox="1"/>
          <p:nvPr/>
        </p:nvSpPr>
        <p:spPr>
          <a:xfrm>
            <a:off x="8591756" y="2309462"/>
            <a:ext cx="1333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Iterated 1x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A767-F487-4CB6-CE53-771DC357B494}"/>
              </a:ext>
            </a:extLst>
          </p:cNvPr>
          <p:cNvSpPr txBox="1"/>
          <p:nvPr/>
        </p:nvSpPr>
        <p:spPr>
          <a:xfrm>
            <a:off x="8753902" y="4620929"/>
            <a:ext cx="1333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hnschrift" panose="020B0502040204020203" pitchFamily="34" charset="0"/>
              </a:rPr>
              <a:t>Iterated 5x</a:t>
            </a:r>
          </a:p>
        </p:txBody>
      </p:sp>
    </p:spTree>
    <p:extLst>
      <p:ext uri="{BB962C8B-B14F-4D97-AF65-F5344CB8AC3E}">
        <p14:creationId xmlns:p14="http://schemas.microsoft.com/office/powerpoint/2010/main" val="245634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Laboratory Setup &amp; Results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429319" y="1210316"/>
            <a:ext cx="6561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The system is set up on the Comprehensive Adaptive Optics and Coronagraph Test Instrument (CACTI) </a:t>
            </a:r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85F76B28-606F-5AC2-19EC-9D2380C17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0" t="10440" r="11009" b="8413"/>
          <a:stretch/>
        </p:blipFill>
        <p:spPr>
          <a:xfrm>
            <a:off x="6559200" y="2025959"/>
            <a:ext cx="4947002" cy="33433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D3F18F2-DD16-43E3-8388-E71CB20E0F1E}"/>
              </a:ext>
            </a:extLst>
          </p:cNvPr>
          <p:cNvGrpSpPr/>
          <p:nvPr/>
        </p:nvGrpSpPr>
        <p:grpSpPr>
          <a:xfrm>
            <a:off x="237079" y="2590843"/>
            <a:ext cx="5137714" cy="3320425"/>
            <a:chOff x="182650" y="2579957"/>
            <a:chExt cx="5137714" cy="3320425"/>
          </a:xfrm>
        </p:grpSpPr>
        <p:pic>
          <p:nvPicPr>
            <p:cNvPr id="7" name="Picture 6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4A5F20F8-E834-4B91-D3C7-850DC905C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778"/>
            <a:stretch/>
          </p:blipFill>
          <p:spPr>
            <a:xfrm>
              <a:off x="899761" y="2579957"/>
              <a:ext cx="4420603" cy="289179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9E64F-ECCB-6F16-0A1B-3E77C84C5117}"/>
                </a:ext>
              </a:extLst>
            </p:cNvPr>
            <p:cNvGrpSpPr/>
            <p:nvPr/>
          </p:nvGrpSpPr>
          <p:grpSpPr>
            <a:xfrm>
              <a:off x="182650" y="2816683"/>
              <a:ext cx="4166326" cy="3083699"/>
              <a:chOff x="182650" y="2816683"/>
              <a:chExt cx="4166326" cy="3083699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93DF096-7B05-EB05-5134-4D3C543206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4215" y="4092498"/>
                <a:ext cx="0" cy="1471961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8353FD-8DAA-B38F-891E-F4FECA06984A}"/>
                  </a:ext>
                </a:extLst>
              </p:cNvPr>
              <p:cNvSpPr txBox="1"/>
              <p:nvPr/>
            </p:nvSpPr>
            <p:spPr>
              <a:xfrm>
                <a:off x="2587083" y="5531050"/>
                <a:ext cx="1761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Zernike Mask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7AD19CA-CDEF-C8CF-1DAC-20420FDC2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770" y="4092498"/>
                <a:ext cx="810435" cy="0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AC0EAF-83B3-2F09-B465-4BC9604F129E}"/>
                  </a:ext>
                </a:extLst>
              </p:cNvPr>
              <p:cNvSpPr txBox="1"/>
              <p:nvPr/>
            </p:nvSpPr>
            <p:spPr>
              <a:xfrm rot="16200000">
                <a:off x="-513631" y="3512964"/>
                <a:ext cx="17618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Camera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45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Conclusions/Next Steps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348473" y="1260039"/>
            <a:ext cx="109672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What sets the Zernike Wavefront Sensor apart?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High spatial frequency</a:t>
            </a:r>
          </a:p>
          <a:p>
            <a:pPr marL="1200144" lvl="2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Can create very detailed wavefront reconstructions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Sensitive to very small phase variations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What’s next?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Measure the accuracy of the sensor in the laboratory</a:t>
            </a:r>
          </a:p>
          <a:p>
            <a:pPr marL="1200144" lvl="2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Sending known phase patterns via the DM to see how well the reconstructor can recreate them</a:t>
            </a:r>
          </a:p>
        </p:txBody>
      </p:sp>
    </p:spTree>
    <p:extLst>
      <p:ext uri="{BB962C8B-B14F-4D97-AF65-F5344CB8AC3E}">
        <p14:creationId xmlns:p14="http://schemas.microsoft.com/office/powerpoint/2010/main" val="2657595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Acknowledgements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348473" y="1260039"/>
            <a:ext cx="10967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My mentor Dr. </a:t>
            </a:r>
            <a:r>
              <a:rPr lang="en-US" sz="2200" dirty="0" err="1">
                <a:solidFill>
                  <a:schemeClr val="bg1"/>
                </a:solidFill>
                <a:latin typeface="Bahnschrift" panose="020B0502040204020203" pitchFamily="34" charset="0"/>
              </a:rPr>
              <a:t>Haffert</a:t>
            </a: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, Avalon McLeod, all other members of the XWCL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Arizona Space Grant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4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4696078" y="2467531"/>
            <a:ext cx="2799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ahnschrift" panose="020B0502040204020203" pitchFamily="34" charset="0"/>
              </a:rPr>
              <a:t>Thank You!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1855745" y="3175417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343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-22302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7" y="446049"/>
            <a:ext cx="39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E03028-E78F-8456-B373-087DCC7B8FB8}"/>
              </a:ext>
            </a:extLst>
          </p:cNvPr>
          <p:cNvGrpSpPr/>
          <p:nvPr/>
        </p:nvGrpSpPr>
        <p:grpSpPr>
          <a:xfrm>
            <a:off x="7489189" y="1921509"/>
            <a:ext cx="4512311" cy="2931000"/>
            <a:chOff x="7489189" y="1921509"/>
            <a:chExt cx="4512311" cy="2931000"/>
          </a:xfrm>
        </p:grpSpPr>
        <p:pic>
          <p:nvPicPr>
            <p:cNvPr id="7" name="Picture 6" descr="Chart, surface chart&#10;&#10;Description automatically generated">
              <a:extLst>
                <a:ext uri="{FF2B5EF4-FFF2-40B4-BE49-F238E27FC236}">
                  <a16:creationId xmlns:a16="http://schemas.microsoft.com/office/drawing/2014/main" id="{EE5CEA19-F2D3-787C-9E19-179D145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9189" y="1921509"/>
              <a:ext cx="3876039" cy="2684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E6280A-4770-B159-9278-D1B9D83ECEDA}"/>
                </a:ext>
              </a:extLst>
            </p:cNvPr>
            <p:cNvSpPr txBox="1"/>
            <p:nvPr/>
          </p:nvSpPr>
          <p:spPr>
            <a:xfrm>
              <a:off x="10380979" y="4606288"/>
              <a:ext cx="16205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Herbert Weidner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FA168C7-A549-316F-5A1D-8790E68513EE}"/>
              </a:ext>
            </a:extLst>
          </p:cNvPr>
          <p:cNvSpPr txBox="1"/>
          <p:nvPr/>
        </p:nvSpPr>
        <p:spPr>
          <a:xfrm>
            <a:off x="348475" y="1185256"/>
            <a:ext cx="69057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What is a wavefront?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Light is an electromagnetic wave &amp; therefore exhibits wave properties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Light coming from a very distant point source (e.g. a star) reaches Earth as a plane wave</a:t>
            </a:r>
          </a:p>
        </p:txBody>
      </p:sp>
    </p:spTree>
    <p:extLst>
      <p:ext uri="{BB962C8B-B14F-4D97-AF65-F5344CB8AC3E}">
        <p14:creationId xmlns:p14="http://schemas.microsoft.com/office/powerpoint/2010/main" val="328318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EAFDBE-2A99-9958-A828-B795072C0625}"/>
                  </a:ext>
                </a:extLst>
              </p:cNvPr>
              <p:cNvSpPr txBox="1"/>
              <p:nvPr/>
            </p:nvSpPr>
            <p:spPr>
              <a:xfrm>
                <a:off x="348473" y="1217576"/>
                <a:ext cx="6899820" cy="3925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What is light interference?</a:t>
                </a:r>
              </a:p>
              <a:p>
                <a:pPr marL="742944" lvl="1" indent="-285744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When two light waves interfere, </a:t>
                </a:r>
                <a:r>
                  <a:rPr lang="en-US" sz="2200" u="sng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phase</a:t>
                </a: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 variations get turned into </a:t>
                </a:r>
                <a:r>
                  <a:rPr lang="en-US" sz="2200" u="sng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intensity</a:t>
                </a: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 (brightness) variations</a:t>
                </a:r>
              </a:p>
              <a:p>
                <a:pPr marL="742944" lvl="1" indent="-285744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This can be constructive (brighten image) or destructive (darken image)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The intensity of the sum is related to the phase difference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 between the two waves</a:t>
                </a:r>
              </a:p>
              <a:p>
                <a:pPr marL="742944" lvl="1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+2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  <a:p>
                <a:pPr marL="742944" lvl="1" indent="-285744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endParaRPr lang="en-US" sz="22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EAFDBE-2A99-9958-A828-B795072C0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73" y="1217576"/>
                <a:ext cx="6899820" cy="3925113"/>
              </a:xfrm>
              <a:prstGeom prst="rect">
                <a:avLst/>
              </a:prstGeom>
              <a:blipFill>
                <a:blip r:embed="rId6"/>
                <a:stretch>
                  <a:fillRect l="-919" t="-1290" r="-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picture containing outdoor&#10;&#10;Description automatically generated">
            <a:extLst>
              <a:ext uri="{FF2B5EF4-FFF2-40B4-BE49-F238E27FC236}">
                <a16:creationId xmlns:a16="http://schemas.microsoft.com/office/drawing/2014/main" id="{0A0D8075-7FEA-7634-AD29-301993987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003" y="1681976"/>
            <a:ext cx="4064000" cy="304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5242FA-789A-01B8-618F-C7CE1CF21BC1}"/>
              </a:ext>
            </a:extLst>
          </p:cNvPr>
          <p:cNvSpPr txBox="1"/>
          <p:nvPr/>
        </p:nvSpPr>
        <p:spPr>
          <a:xfrm>
            <a:off x="10472700" y="4729976"/>
            <a:ext cx="1918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D. Russell (2014)</a:t>
            </a:r>
          </a:p>
        </p:txBody>
      </p:sp>
    </p:spTree>
    <p:extLst>
      <p:ext uri="{BB962C8B-B14F-4D97-AF65-F5344CB8AC3E}">
        <p14:creationId xmlns:p14="http://schemas.microsoft.com/office/powerpoint/2010/main" val="3544134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-22302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7" y="446049"/>
            <a:ext cx="39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Motivation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429319" y="1185256"/>
            <a:ext cx="69639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Ground based telescopes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We want images that are sharp, especially if we want to detect something distant &amp; small like an exoplanet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  <a:sym typeface="Wingdings" pitchFamily="2" charset="2"/>
              </a:rPr>
              <a:t>The atmosphere introduces what are called aberrations</a:t>
            </a:r>
          </a:p>
          <a:p>
            <a:pPr marL="1200132" lvl="2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  <a:sym typeface="Wingdings" pitchFamily="2" charset="2"/>
              </a:rPr>
              <a:t>Light waves get bent, shifted by turbulence in the atmosphere</a:t>
            </a:r>
          </a:p>
          <a:p>
            <a:pPr marL="1200132" lvl="2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  <a:sym typeface="Wingdings" pitchFamily="2" charset="2"/>
              </a:rPr>
              <a:t>Wavefronts are no longer planes</a:t>
            </a:r>
          </a:p>
          <a:p>
            <a:pPr marL="1200132" lvl="2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  <a:sym typeface="Wingdings" pitchFamily="2" charset="2"/>
              </a:rPr>
              <a:t>This translates to blurry images</a:t>
            </a:r>
            <a:endParaRPr lang="en-US" sz="22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7" name="Picture 16" descr="A dark blue starry night sky">
            <a:extLst>
              <a:ext uri="{FF2B5EF4-FFF2-40B4-BE49-F238E27FC236}">
                <a16:creationId xmlns:a16="http://schemas.microsoft.com/office/drawing/2014/main" id="{03236DDB-5E3E-A95E-6845-A091452ED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38997"/>
          <a:stretch/>
        </p:blipFill>
        <p:spPr>
          <a:xfrm>
            <a:off x="7851670" y="1656630"/>
            <a:ext cx="3788347" cy="35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5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7" y="446050"/>
            <a:ext cx="39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Adaptive Optics (AO)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808B9-3638-4F71-E1F4-D07219E189B9}"/>
              </a:ext>
            </a:extLst>
          </p:cNvPr>
          <p:cNvGrpSpPr>
            <a:grpSpLocks noChangeAspect="1"/>
          </p:cNvGrpSpPr>
          <p:nvPr/>
        </p:nvGrpSpPr>
        <p:grpSpPr>
          <a:xfrm>
            <a:off x="3750197" y="1184266"/>
            <a:ext cx="4635026" cy="4835310"/>
            <a:chOff x="2102993" y="1204419"/>
            <a:chExt cx="4578446" cy="4776285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4ACC08DA-C47C-E4EC-0F1E-3159BD341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672"/>
            <a:stretch/>
          </p:blipFill>
          <p:spPr>
            <a:xfrm>
              <a:off x="2102993" y="1204419"/>
              <a:ext cx="4378825" cy="45486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672E6C-1483-947F-7948-2DE6563E3D0D}"/>
                </a:ext>
              </a:extLst>
            </p:cNvPr>
            <p:cNvSpPr txBox="1"/>
            <p:nvPr/>
          </p:nvSpPr>
          <p:spPr>
            <a:xfrm>
              <a:off x="5510561" y="5719094"/>
              <a:ext cx="11708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C. Max (2014)</a:t>
              </a: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BC5F3C04-F24F-63AA-1EAF-461F99A8F7D3}"/>
              </a:ext>
            </a:extLst>
          </p:cNvPr>
          <p:cNvSpPr/>
          <p:nvPr/>
        </p:nvSpPr>
        <p:spPr>
          <a:xfrm rot="7567915">
            <a:off x="5010328" y="2638708"/>
            <a:ext cx="1028993" cy="2886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6B103A-E9E2-FDBE-ECD9-1AD87BE7EB66}"/>
              </a:ext>
            </a:extLst>
          </p:cNvPr>
          <p:cNvGrpSpPr/>
          <p:nvPr/>
        </p:nvGrpSpPr>
        <p:grpSpPr>
          <a:xfrm>
            <a:off x="5703951" y="3972243"/>
            <a:ext cx="1028993" cy="564144"/>
            <a:chOff x="4414872" y="3977408"/>
            <a:chExt cx="1028993" cy="564144"/>
          </a:xfrm>
        </p:grpSpPr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1AC515A3-8BE8-35F9-C0BA-9788D9B8224A}"/>
                </a:ext>
              </a:extLst>
            </p:cNvPr>
            <p:cNvSpPr/>
            <p:nvPr/>
          </p:nvSpPr>
          <p:spPr>
            <a:xfrm rot="2166852">
              <a:off x="4414872" y="3977408"/>
              <a:ext cx="1028993" cy="28863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0AA18C39-26AE-0202-1712-EEF3CE0B1905}"/>
                </a:ext>
              </a:extLst>
            </p:cNvPr>
            <p:cNvSpPr/>
            <p:nvPr/>
          </p:nvSpPr>
          <p:spPr>
            <a:xfrm rot="8564883">
              <a:off x="4445719" y="4252919"/>
              <a:ext cx="689298" cy="28863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F489FC-E3B1-28D1-6F94-6524EE6F4438}"/>
              </a:ext>
            </a:extLst>
          </p:cNvPr>
          <p:cNvSpPr txBox="1"/>
          <p:nvPr/>
        </p:nvSpPr>
        <p:spPr>
          <a:xfrm>
            <a:off x="4031311" y="-166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F99804-C3A5-D5CF-6C80-D2BCD5D7EFF1}"/>
              </a:ext>
            </a:extLst>
          </p:cNvPr>
          <p:cNvGrpSpPr/>
          <p:nvPr/>
        </p:nvGrpSpPr>
        <p:grpSpPr>
          <a:xfrm>
            <a:off x="3928997" y="3139344"/>
            <a:ext cx="504931" cy="1985167"/>
            <a:chOff x="2750812" y="3163483"/>
            <a:chExt cx="504931" cy="19851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45E251C-5577-CB52-853E-DDD69CF3B76E}"/>
                </a:ext>
              </a:extLst>
            </p:cNvPr>
            <p:cNvGrpSpPr/>
            <p:nvPr/>
          </p:nvGrpSpPr>
          <p:grpSpPr>
            <a:xfrm>
              <a:off x="2750812" y="3163483"/>
              <a:ext cx="504931" cy="1985165"/>
              <a:chOff x="3043754" y="3117177"/>
              <a:chExt cx="504931" cy="1985165"/>
            </a:xfrm>
          </p:grpSpPr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48BBAFB0-CE0C-7931-FE30-C646911DE731}"/>
                  </a:ext>
                </a:extLst>
              </p:cNvPr>
              <p:cNvSpPr/>
              <p:nvPr/>
            </p:nvSpPr>
            <p:spPr>
              <a:xfrm>
                <a:off x="3043755" y="3117177"/>
                <a:ext cx="504930" cy="288633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610226-CEB3-77A7-6911-95B42FBBC5E8}"/>
                  </a:ext>
                </a:extLst>
              </p:cNvPr>
              <p:cNvSpPr/>
              <p:nvPr/>
            </p:nvSpPr>
            <p:spPr>
              <a:xfrm>
                <a:off x="3043754" y="3227047"/>
                <a:ext cx="160969" cy="187529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1D9F3D-43FF-FDC0-F606-3F2ACFC276E6}"/>
                </a:ext>
              </a:extLst>
            </p:cNvPr>
            <p:cNvSpPr/>
            <p:nvPr/>
          </p:nvSpPr>
          <p:spPr>
            <a:xfrm rot="5400000">
              <a:off x="2940330" y="4838443"/>
              <a:ext cx="149042" cy="4713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1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7" y="446050"/>
            <a:ext cx="39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Adaptive Optics (AO)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5602F84-1D7F-1120-0529-0908D1AE1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870" y="1209461"/>
            <a:ext cx="4703167" cy="47031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F489FC-E3B1-28D1-6F94-6524EE6F4438}"/>
              </a:ext>
            </a:extLst>
          </p:cNvPr>
          <p:cNvSpPr txBox="1"/>
          <p:nvPr/>
        </p:nvSpPr>
        <p:spPr>
          <a:xfrm>
            <a:off x="4031311" y="-166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1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The Zernike Wavefront Sensor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348473" y="1308809"/>
            <a:ext cx="641753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A Zernike Wavefront Sensor (ZWFS) works using interference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Input wavefront is focused down to a spot that passes through the phase mask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Spot is then imaged onto a camera detector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1EB8D3-567B-3061-D3FC-13D909F33491}"/>
              </a:ext>
            </a:extLst>
          </p:cNvPr>
          <p:cNvGrpSpPr/>
          <p:nvPr/>
        </p:nvGrpSpPr>
        <p:grpSpPr>
          <a:xfrm>
            <a:off x="6858001" y="1795799"/>
            <a:ext cx="5842176" cy="3266402"/>
            <a:chOff x="6858001" y="1664947"/>
            <a:chExt cx="5842176" cy="32664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D8A245-6238-3A13-1928-5B3BACD6848D}"/>
                </a:ext>
              </a:extLst>
            </p:cNvPr>
            <p:cNvGrpSpPr/>
            <p:nvPr/>
          </p:nvGrpSpPr>
          <p:grpSpPr>
            <a:xfrm>
              <a:off x="6858001" y="1664947"/>
              <a:ext cx="5842176" cy="3266402"/>
              <a:chOff x="6313579" y="1783155"/>
              <a:chExt cx="6020595" cy="3457273"/>
            </a:xfrm>
          </p:grpSpPr>
          <p:pic>
            <p:nvPicPr>
              <p:cNvPr id="6" name="Picture 5" descr="Chart, line chart&#10;&#10;Description automatically generated">
                <a:extLst>
                  <a:ext uri="{FF2B5EF4-FFF2-40B4-BE49-F238E27FC236}">
                    <a16:creationId xmlns:a16="http://schemas.microsoft.com/office/drawing/2014/main" id="{E57F4742-F5F5-CEEB-A559-9341FCA2C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3579" y="1783155"/>
                <a:ext cx="5192496" cy="324531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5071D8-3920-D1D9-F56B-B4F334745DAA}"/>
                  </a:ext>
                </a:extLst>
              </p:cNvPr>
              <p:cNvSpPr txBox="1"/>
              <p:nvPr/>
            </p:nvSpPr>
            <p:spPr>
              <a:xfrm>
                <a:off x="10338103" y="4978818"/>
                <a:ext cx="19960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M. </a:t>
                </a:r>
                <a:r>
                  <a:rPr lang="en-US" sz="1100" dirty="0" err="1">
                    <a:solidFill>
                      <a:schemeClr val="bg1"/>
                    </a:solidFill>
                  </a:rPr>
                  <a:t>N’Diaye</a:t>
                </a:r>
                <a:r>
                  <a:rPr lang="en-US" sz="1100" dirty="0">
                    <a:solidFill>
                      <a:schemeClr val="bg1"/>
                    </a:solidFill>
                  </a:rPr>
                  <a:t> (2013)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23A0A81-FDCF-C0F4-A972-74B46EDE4589}"/>
                </a:ext>
              </a:extLst>
            </p:cNvPr>
            <p:cNvCxnSpPr/>
            <p:nvPr/>
          </p:nvCxnSpPr>
          <p:spPr>
            <a:xfrm flipV="1">
              <a:off x="9406890" y="3771900"/>
              <a:ext cx="0" cy="43434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012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-1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5458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The Zernike Mask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AFDBE-2A99-9958-A828-B795072C0625}"/>
              </a:ext>
            </a:extLst>
          </p:cNvPr>
          <p:cNvSpPr txBox="1"/>
          <p:nvPr/>
        </p:nvSpPr>
        <p:spPr>
          <a:xfrm>
            <a:off x="348473" y="1308809"/>
            <a:ext cx="64175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Splits an incoming light beam into two parts, then phase shifts one of them with respect to the other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Interference equation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Bahnschrift" panose="020B0502040204020203" pitchFamily="34" charset="0"/>
              </a:rPr>
              <a:t>We can use the intensity of the light detected by the camera at each pixel to calculate the relative phase of the light that came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38E1A-D773-1085-3940-D34912180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479" y="1673357"/>
            <a:ext cx="4395439" cy="2641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364EE-12C9-017F-6180-7F2EA3C46B8B}"/>
              </a:ext>
            </a:extLst>
          </p:cNvPr>
          <p:cNvSpPr txBox="1"/>
          <p:nvPr/>
        </p:nvSpPr>
        <p:spPr>
          <a:xfrm>
            <a:off x="8218218" y="4314847"/>
            <a:ext cx="2876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(Not to scale—dot is 50 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m</a:t>
            </a:r>
            <a:r>
              <a:rPr lang="el-GR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in diameter and 350 nm deep)</a:t>
            </a:r>
          </a:p>
        </p:txBody>
      </p:sp>
    </p:spTree>
    <p:extLst>
      <p:ext uri="{BB962C8B-B14F-4D97-AF65-F5344CB8AC3E}">
        <p14:creationId xmlns:p14="http://schemas.microsoft.com/office/powerpoint/2010/main" val="352639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3A733-E2A6-B1EE-069C-0276F70B7B32}"/>
              </a:ext>
            </a:extLst>
          </p:cNvPr>
          <p:cNvSpPr/>
          <p:nvPr/>
        </p:nvSpPr>
        <p:spPr>
          <a:xfrm>
            <a:off x="0" y="0"/>
            <a:ext cx="12192000" cy="598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EBFECB-7FBB-B1E1-4894-2150241FCADF}"/>
              </a:ext>
            </a:extLst>
          </p:cNvPr>
          <p:cNvGrpSpPr/>
          <p:nvPr/>
        </p:nvGrpSpPr>
        <p:grpSpPr>
          <a:xfrm>
            <a:off x="144967" y="6150520"/>
            <a:ext cx="4036496" cy="574560"/>
            <a:chOff x="108852" y="42532"/>
            <a:chExt cx="6121775" cy="876538"/>
          </a:xfrm>
        </p:grpSpPr>
        <p:pic>
          <p:nvPicPr>
            <p:cNvPr id="9" name="Picture 8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4CC223A-B3A5-900B-EC70-6297C32DA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170" y="90390"/>
              <a:ext cx="4371457" cy="786148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547A952-98D9-11A9-9AC2-AB53FB8DB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52" y="42532"/>
              <a:ext cx="617280" cy="876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B9564A1-3993-0520-60E3-33E133753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2"/>
            <a:stretch/>
          </p:blipFill>
          <p:spPr bwMode="auto">
            <a:xfrm>
              <a:off x="807708" y="42532"/>
              <a:ext cx="1051462" cy="8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80FD2D4-AAAC-9950-22E4-D4D62E827361}"/>
              </a:ext>
            </a:extLst>
          </p:cNvPr>
          <p:cNvSpPr txBox="1"/>
          <p:nvPr/>
        </p:nvSpPr>
        <p:spPr>
          <a:xfrm>
            <a:off x="348473" y="446050"/>
            <a:ext cx="611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Images from the ZWFS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5C75A-ED28-16C4-99D7-D6AF9BDD49E5}"/>
              </a:ext>
            </a:extLst>
          </p:cNvPr>
          <p:cNvCxnSpPr/>
          <p:nvPr/>
        </p:nvCxnSpPr>
        <p:spPr>
          <a:xfrm>
            <a:off x="429319" y="1115123"/>
            <a:ext cx="84805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9078C8F-788B-5B1E-A588-9B7F36FAA12D}"/>
              </a:ext>
            </a:extLst>
          </p:cNvPr>
          <p:cNvGrpSpPr>
            <a:grpSpLocks noChangeAspect="1"/>
          </p:cNvGrpSpPr>
          <p:nvPr/>
        </p:nvGrpSpPr>
        <p:grpSpPr>
          <a:xfrm>
            <a:off x="3465827" y="1112135"/>
            <a:ext cx="5873319" cy="2181250"/>
            <a:chOff x="5954751" y="2096560"/>
            <a:chExt cx="6676271" cy="2669513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43402705-9EA0-63E0-6A8A-EEB0045A0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4751" y="2337255"/>
              <a:ext cx="6107974" cy="24288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2C4121-C478-47E9-1292-49E5C4C73343}"/>
                </a:ext>
              </a:extLst>
            </p:cNvPr>
            <p:cNvSpPr txBox="1"/>
            <p:nvPr/>
          </p:nvSpPr>
          <p:spPr>
            <a:xfrm>
              <a:off x="10880281" y="2096560"/>
              <a:ext cx="1750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J. Shields (2015)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CA4D33-459C-B983-36F5-AC631A897B70}"/>
              </a:ext>
            </a:extLst>
          </p:cNvPr>
          <p:cNvGrpSpPr/>
          <p:nvPr/>
        </p:nvGrpSpPr>
        <p:grpSpPr>
          <a:xfrm>
            <a:off x="6391278" y="3452075"/>
            <a:ext cx="2815376" cy="2377440"/>
            <a:chOff x="5862971" y="3285048"/>
            <a:chExt cx="2829612" cy="2302356"/>
          </a:xfrm>
        </p:grpSpPr>
        <p:pic>
          <p:nvPicPr>
            <p:cNvPr id="4" name="Picture 3" descr="A picture containing invertebrate, worm&#10;&#10;Description automatically generated">
              <a:extLst>
                <a:ext uri="{FF2B5EF4-FFF2-40B4-BE49-F238E27FC236}">
                  <a16:creationId xmlns:a16="http://schemas.microsoft.com/office/drawing/2014/main" id="{A51AF43E-F11E-2013-C8AC-06B2AD6B3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2971" y="3285048"/>
              <a:ext cx="2829612" cy="23023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D462CB-D4FE-4673-EB0D-494FD65A69E1}"/>
                </a:ext>
              </a:extLst>
            </p:cNvPr>
            <p:cNvSpPr txBox="1"/>
            <p:nvPr/>
          </p:nvSpPr>
          <p:spPr>
            <a:xfrm>
              <a:off x="5962951" y="5218072"/>
              <a:ext cx="2729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 Adding Phase Mask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888836-8792-0052-E2B0-C229CD4EDE93}"/>
              </a:ext>
            </a:extLst>
          </p:cNvPr>
          <p:cNvGrpSpPr/>
          <p:nvPr/>
        </p:nvGrpSpPr>
        <p:grpSpPr>
          <a:xfrm>
            <a:off x="3128105" y="3449424"/>
            <a:ext cx="2815376" cy="2380091"/>
            <a:chOff x="1129889" y="3341973"/>
            <a:chExt cx="2795409" cy="2344935"/>
          </a:xfrm>
        </p:grpSpPr>
        <p:pic>
          <p:nvPicPr>
            <p:cNvPr id="12" name="Picture 11" descr="A close up of the moon&#10;&#10;Description automatically generated with medium confidence">
              <a:extLst>
                <a:ext uri="{FF2B5EF4-FFF2-40B4-BE49-F238E27FC236}">
                  <a16:creationId xmlns:a16="http://schemas.microsoft.com/office/drawing/2014/main" id="{5EFE2FD0-7D52-D880-9F8E-D12601357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9889" y="3341973"/>
              <a:ext cx="2795409" cy="23449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D2B09D-846C-1C04-0EC9-3C6742CB1B37}"/>
                </a:ext>
              </a:extLst>
            </p:cNvPr>
            <p:cNvSpPr txBox="1"/>
            <p:nvPr/>
          </p:nvSpPr>
          <p:spPr>
            <a:xfrm>
              <a:off x="1433524" y="5303395"/>
              <a:ext cx="2331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Without Phase Mask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264268"/>
      </p:ext>
    </p:extLst>
  </p:cSld>
  <p:clrMapOvr>
    <a:masterClrMapping/>
  </p:clrMapOvr>
</p:sld>
</file>

<file path=ppt/theme/theme1.xml><?xml version="1.0" encoding="utf-8"?>
<a:theme xmlns:a="http://schemas.openxmlformats.org/drawingml/2006/main" name="zwfs_presentation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wfs_presentation_theme" id="{7BC5D416-1ABD-4349-BA40-CB90FFECF19E}" vid="{5FF6412A-4FB6-514D-A4B6-F97EBE7EB4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zwfs_presentation_theme</Template>
  <TotalTime>7046</TotalTime>
  <Words>520</Words>
  <Application>Microsoft Office PowerPoint</Application>
  <PresentationFormat>Widescreen</PresentationFormat>
  <Paragraphs>67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Cambria Math</vt:lpstr>
      <vt:lpstr>zwfs_presentation_theme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Twitchell, Katie Maaria - (twitchell)</dc:creator>
  <cp:lastModifiedBy>Coe, Michelle A - (macoe)</cp:lastModifiedBy>
  <cp:revision>13</cp:revision>
  <dcterms:created xsi:type="dcterms:W3CDTF">2023-03-26T23:08:05Z</dcterms:created>
  <dcterms:modified xsi:type="dcterms:W3CDTF">2023-04-14T21:18:50Z</dcterms:modified>
</cp:coreProperties>
</file>